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5"/>
  </p:notesMasterIdLst>
  <p:sldIdLst>
    <p:sldId id="256" r:id="rId2"/>
    <p:sldId id="327" r:id="rId3"/>
    <p:sldId id="367" r:id="rId4"/>
    <p:sldId id="366" r:id="rId5"/>
    <p:sldId id="375" r:id="rId6"/>
    <p:sldId id="374" r:id="rId7"/>
    <p:sldId id="370" r:id="rId8"/>
    <p:sldId id="371" r:id="rId9"/>
    <p:sldId id="368" r:id="rId10"/>
    <p:sldId id="372" r:id="rId11"/>
    <p:sldId id="369" r:id="rId12"/>
    <p:sldId id="373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1" autoAdjust="0"/>
    <p:restoredTop sz="94721"/>
  </p:normalViewPr>
  <p:slideViewPr>
    <p:cSldViewPr snapToGrid="0">
      <p:cViewPr varScale="1">
        <p:scale>
          <a:sx n="110" d="100"/>
          <a:sy n="110" d="100"/>
        </p:scale>
        <p:origin x="8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6BEA2-0642-4843-AB31-7593163AFCBF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39489-18A6-4439-B379-2AFFA33E61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4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11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56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1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15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5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52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55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9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5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B7A75-3802-4B78-86E5-3F5B31AF0809}" type="datetimeFigureOut">
              <a:rPr lang="ru-RU" smtClean="0"/>
              <a:pPr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98FEB-E5BA-4ABA-B73F-60B75C984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1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s://www.facebook.com/RUSADA.Russia" TargetMode="External"/><Relationship Id="rId7" Type="http://schemas.openxmlformats.org/officeDocument/2006/relationships/hyperlink" Target="https://www.instagram.com/rusada_russia/" TargetMode="External"/><Relationship Id="rId2" Type="http://schemas.openxmlformats.org/officeDocument/2006/relationships/hyperlink" Target="http://www.rusada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s://twitter.com/rusada" TargetMode="External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4818" y="2750561"/>
            <a:ext cx="9144000" cy="163477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Всемирный антидопинговый кодекс 202</a:t>
            </a:r>
            <a:r>
              <a:rPr lang="en-US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ru-RU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ru-RU" sz="36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Международные стандарты</a:t>
            </a:r>
            <a:endParaRPr lang="ru-RU" sz="28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0565" y="918774"/>
            <a:ext cx="11350869" cy="457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2263" y="1199552"/>
            <a:ext cx="110647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АССОЦИАЦИЯ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РОССИЙСКОЕ АНТИДОПИНГОВОЕ АГЕНСТВО «РУСАДА»</a:t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C0F1F5A-A3D5-40A2-8941-D657F268842C}"/>
              </a:ext>
            </a:extLst>
          </p:cNvPr>
          <p:cNvSpPr txBox="1"/>
          <p:nvPr/>
        </p:nvSpPr>
        <p:spPr>
          <a:xfrm>
            <a:off x="6640497" y="5360105"/>
            <a:ext cx="533424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xmlns:lc="http://schemas.openxmlformats.org/drawingml/2006/lockedCanvas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r"/>
            <a:r>
              <a:rPr lang="ru-RU" b="1" dirty="0"/>
              <a:t>Маргарита Пахноцкая</a:t>
            </a:r>
            <a:endParaRPr b="1" dirty="0"/>
          </a:p>
          <a:p>
            <a:pPr algn="r"/>
            <a:r>
              <a:rPr lang="ru-RU" dirty="0"/>
              <a:t>Заместитель Генерального директора РАА «РУСАДА»</a:t>
            </a:r>
            <a:endParaRPr dirty="0"/>
          </a:p>
          <a:p>
            <a:pPr algn="r"/>
            <a:r>
              <a:rPr lang="ru-RU" dirty="0"/>
              <a:t>Кандидат педагогических наук, доцент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0489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МС по обработке результатов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1B1B654-5D75-1543-AEA6-9D9C7D91B892}"/>
              </a:ext>
            </a:extLst>
          </p:cNvPr>
          <p:cNvSpPr txBox="1"/>
          <p:nvPr/>
        </p:nvSpPr>
        <p:spPr>
          <a:xfrm>
            <a:off x="451440" y="1603169"/>
            <a:ext cx="108166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Ранее: </a:t>
            </a:r>
            <a:r>
              <a:rPr lang="ru-RU" sz="2400" dirty="0">
                <a:solidFill>
                  <a:srgbClr val="C00000"/>
                </a:solidFill>
              </a:rPr>
              <a:t>Руководство по обработке результатов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Влияние Руководства, Кодекса и остальных Международных Стандартов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Двухступенчатый процесс уведомления (статьи 5 и 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Три Приложения, первоначально находившиеся в МС по Тестированию и Расследованиям, были перемещены в МС по обработке результатов: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ru-RU" dirty="0"/>
              <a:t>Приложение А – Пересмотр фактов возможного случая Невыполнения требований процедуры Допинг-контроля (включает возможные нарушения Статей 2.3 и 2.5) 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ru-RU" dirty="0"/>
              <a:t>Приложение В – Обработка результатов в случае Нарушения порядка предоставления информации о местонахождении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ru-RU" dirty="0"/>
              <a:t>Приложение С –Требования к Обработке результатов и Процедурам работы с Биологическим Паспортом Спортсмена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5074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МС по образованию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3F05995-BDCE-0C4E-BF8B-5E52912C4526}"/>
              </a:ext>
            </a:extLst>
          </p:cNvPr>
          <p:cNvSpPr txBox="1"/>
          <p:nvPr/>
        </p:nvSpPr>
        <p:spPr>
          <a:xfrm>
            <a:off x="451440" y="1603169"/>
            <a:ext cx="108166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Внедрение образовательного плана	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C00000"/>
                </a:solidFill>
              </a:rPr>
              <a:t>Целевые аудитории </a:t>
            </a:r>
            <a:r>
              <a:rPr lang="ru-RU" sz="2400" dirty="0"/>
              <a:t>-</a:t>
            </a:r>
            <a:r>
              <a:rPr lang="en-US" sz="2400" dirty="0"/>
              <a:t>&gt;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Образовательные пулы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Охват намного шире, чем спортивная среда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Работа со спортсменами, отбывающими срок </a:t>
            </a:r>
            <a:r>
              <a:rPr lang="ru-RU" sz="2400" dirty="0" err="1"/>
              <a:t>дискваликации</a:t>
            </a:r>
            <a:endParaRPr lang="ru-RU" sz="2400" dirty="0"/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Создание многоуровневой системы образования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Координирование усилий на международном уровне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Оценка эффективности образовательных программ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96426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МС по соответствию подписавшихся сторон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47F5344-D0CD-654F-A6D9-12D4F50BFFA8}"/>
              </a:ext>
            </a:extLst>
          </p:cNvPr>
          <p:cNvSpPr txBox="1"/>
          <p:nvPr/>
        </p:nvSpPr>
        <p:spPr>
          <a:xfrm>
            <a:off x="451440" y="1603169"/>
            <a:ext cx="108166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Добавлена статья 8.8 – «непрерывный контроль соответствия»	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CAS </a:t>
            </a:r>
            <a:r>
              <a:rPr lang="ru-RU" sz="2400" dirty="0"/>
              <a:t>– единственная инстанция, которая  вправе налагать штрафные санкции на Подписавшуюся сторону (ВАДА «предлагает» дисциплинарные меры)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Доработка и детализация процедур в ситуации выявления несоответствия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5798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Содержимое 2"/>
          <p:cNvSpPr txBox="1"/>
          <p:nvPr/>
        </p:nvSpPr>
        <p:spPr>
          <a:xfrm>
            <a:off x="1390650" y="549274"/>
            <a:ext cx="9218085" cy="5688017"/>
          </a:xfrm>
          <a:prstGeom prst="rect">
            <a:avLst/>
          </a:prstGeom>
          <a:solidFill>
            <a:srgbClr val="FFFFFF"/>
          </a:solidFill>
          <a:ln w="25400">
            <a:solidFill>
              <a:srgbClr val="2F5597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284606" indent="-284606" algn="ctr" defTabSz="758951">
              <a:lnSpc>
                <a:spcPct val="90000"/>
              </a:lnSpc>
              <a:spcBef>
                <a:spcPts val="300"/>
              </a:spcBef>
              <a:defRPr sz="2300" b="1">
                <a:solidFill>
                  <a:srgbClr val="00B050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 dirty="0"/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16887D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 lang="ru-RU" dirty="0"/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16887D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 lang="ru-RU" dirty="0"/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16887D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/>
              <a:t>СПАСИБО ЗА ВНИМАНИЕ!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300"/>
              </a:spcBef>
              <a:defRPr sz="2300" b="1">
                <a:solidFill>
                  <a:schemeClr val="accent1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 dirty="0"/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www.rusada.ru</a:t>
            </a:r>
            <a:endParaRPr dirty="0">
              <a:solidFill>
                <a:srgbClr val="00B050"/>
              </a:solidFill>
            </a:endParaRPr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16887D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/>
              <a:t>rusada@rusada.ru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err="1"/>
              <a:t>тел</a:t>
            </a:r>
            <a:r>
              <a:rPr dirty="0"/>
              <a:t>.: </a:t>
            </a:r>
            <a:r>
              <a:rPr b="1" dirty="0">
                <a:solidFill>
                  <a:srgbClr val="16887D"/>
                </a:solidFill>
              </a:rPr>
              <a:t>+7 (495) 788 40 60 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FF0000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 err="1"/>
              <a:t>Горячая</a:t>
            </a:r>
            <a:r>
              <a:rPr dirty="0"/>
              <a:t> </a:t>
            </a:r>
            <a:r>
              <a:rPr dirty="0" err="1"/>
              <a:t>линия</a:t>
            </a:r>
            <a:r>
              <a:rPr dirty="0"/>
              <a:t>: </a:t>
            </a:r>
            <a:r>
              <a:rPr dirty="0">
                <a:solidFill>
                  <a:srgbClr val="16887D"/>
                </a:solidFill>
              </a:rPr>
              <a:t>8 (800) 770-03-32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16887D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/>
              <a:t>ПРОВЕРИТЬ ПРЕПАРАТ: </a:t>
            </a:r>
            <a:r>
              <a:rPr dirty="0">
                <a:solidFill>
                  <a:srgbClr val="000000"/>
                </a:solidFill>
              </a:rPr>
              <a:t>list.rusada.ru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 b="1">
                <a:solidFill>
                  <a:srgbClr val="16887D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/>
              <a:t>ОБУЧЕНИЕ: </a:t>
            </a:r>
            <a:r>
              <a:rPr dirty="0">
                <a:solidFill>
                  <a:srgbClr val="000000"/>
                </a:solidFill>
              </a:rPr>
              <a:t>rusada.triagonal.net</a:t>
            </a:r>
            <a:r>
              <a:rPr dirty="0">
                <a:solidFill>
                  <a:srgbClr val="00B050"/>
                </a:solidFill>
              </a:rPr>
              <a:t> 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500"/>
              </a:spcBef>
              <a:defRPr sz="23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/>
              <a:t>125284, г. </a:t>
            </a:r>
            <a:r>
              <a:rPr dirty="0" err="1"/>
              <a:t>Москва</a:t>
            </a:r>
            <a:r>
              <a:rPr dirty="0"/>
              <a:t>, </a:t>
            </a:r>
            <a:r>
              <a:rPr dirty="0" err="1"/>
              <a:t>Беговая</a:t>
            </a:r>
            <a:r>
              <a:rPr dirty="0"/>
              <a:t> </a:t>
            </a:r>
            <a:r>
              <a:rPr dirty="0" err="1"/>
              <a:t>ул</a:t>
            </a:r>
            <a:r>
              <a:rPr dirty="0"/>
              <a:t>., д.6А </a:t>
            </a:r>
          </a:p>
          <a:p>
            <a:pPr marL="284606" indent="-284606" algn="ctr" defTabSz="758951">
              <a:lnSpc>
                <a:spcPct val="90000"/>
              </a:lnSpc>
              <a:spcBef>
                <a:spcPts val="300"/>
              </a:spcBef>
              <a:defRPr sz="1600">
                <a:latin typeface="Constantia"/>
                <a:ea typeface="Constantia"/>
                <a:cs typeface="Constantia"/>
                <a:sym typeface="Constantia"/>
              </a:defRPr>
            </a:pPr>
            <a:endParaRPr dirty="0"/>
          </a:p>
          <a:p>
            <a:pPr marL="284606" indent="-284606" defTabSz="758951">
              <a:lnSpc>
                <a:spcPct val="135000"/>
              </a:lnSpc>
              <a:spcBef>
                <a:spcPts val="200"/>
              </a:spcBef>
              <a:defRPr sz="1600">
                <a:latin typeface="Constantia"/>
                <a:ea typeface="Constantia"/>
                <a:cs typeface="Constantia"/>
                <a:sym typeface="Constantia"/>
              </a:defRPr>
            </a:pPr>
            <a:r>
              <a:rPr dirty="0"/>
              <a:t/>
            </a:r>
            <a:br>
              <a:rPr dirty="0"/>
            </a:br>
            <a:endParaRPr sz="1100" dirty="0"/>
          </a:p>
        </p:txBody>
      </p:sp>
      <p:pic>
        <p:nvPicPr>
          <p:cNvPr id="396" name="Рисунок 3" descr="Рисунок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566" y="5659439"/>
            <a:ext cx="404286" cy="301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Рисунок 4" descr="Рисунок 4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1351" y="5659437"/>
            <a:ext cx="404285" cy="303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Рисунок 5" descr="Рисунок 5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2600" y="5659439"/>
            <a:ext cx="404285" cy="301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99" name="Рисунок 6" descr="Рисунок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75916" y="5659437"/>
            <a:ext cx="406402" cy="3048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128" y="1605753"/>
            <a:ext cx="1393809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72" y="4355340"/>
            <a:ext cx="1012771" cy="13088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8" name="Picture 14" descr="C:\Users\ЛогиноваВ.В\Desktop\КАРТИНКИ\ТИаркео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801" y="4346330"/>
            <a:ext cx="1000883" cy="13026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108" y="4355340"/>
            <a:ext cx="1007934" cy="13026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Объект 2"/>
          <p:cNvSpPr txBox="1">
            <a:spLocks/>
          </p:cNvSpPr>
          <p:nvPr/>
        </p:nvSpPr>
        <p:spPr>
          <a:xfrm>
            <a:off x="3730184" y="3804704"/>
            <a:ext cx="4824536" cy="307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800" b="1" dirty="0"/>
              <a:t> Международные стандарты(МС)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240" y="4355340"/>
            <a:ext cx="993609" cy="12839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281" y="4346034"/>
            <a:ext cx="992900" cy="12839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870120" y="5689048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Запрещенный </a:t>
            </a:r>
          </a:p>
          <a:p>
            <a:pPr algn="ctr"/>
            <a:r>
              <a:rPr lang="ru-RU" sz="1600" dirty="0"/>
              <a:t>список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13994" y="566740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МС по терапевтическому использованию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86459" y="5670313"/>
            <a:ext cx="2171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МС по тестированию</a:t>
            </a:r>
          </a:p>
          <a:p>
            <a:pPr algn="ctr"/>
            <a:r>
              <a:rPr lang="ru-RU" sz="1600" dirty="0"/>
              <a:t> и расследованиям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10554" y="5629957"/>
            <a:ext cx="18117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/>
              <a:t>МС по сохранению конфиденциальности информации о частных лицах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42452" y="5658270"/>
            <a:ext cx="1529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МС для лабораторий</a:t>
            </a:r>
          </a:p>
        </p:txBody>
      </p:sp>
      <p:pic>
        <p:nvPicPr>
          <p:cNvPr id="22" name="Picture 2" descr="Image result for code compliance standard">
            <a:extLst>
              <a:ext uri="{FF2B5EF4-FFF2-40B4-BE49-F238E27FC236}">
                <a16:creationId xmlns:a16="http://schemas.microsoft.com/office/drawing/2014/main" xmlns="" id="{CC98B3A8-A779-41C6-B80D-3607B456E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765" y="3549970"/>
            <a:ext cx="1609672" cy="207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21660CD-0A38-42C4-97A1-865CD4DBEF00}"/>
              </a:ext>
            </a:extLst>
          </p:cNvPr>
          <p:cNvSpPr txBox="1"/>
          <p:nvPr/>
        </p:nvSpPr>
        <p:spPr>
          <a:xfrm>
            <a:off x="9841613" y="5629957"/>
            <a:ext cx="15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МС по соответствию сторон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EAD674F-5F26-4CE4-A352-F426A93C1E32}"/>
              </a:ext>
            </a:extLst>
          </p:cNvPr>
          <p:cNvSpPr/>
          <p:nvPr/>
        </p:nvSpPr>
        <p:spPr>
          <a:xfrm>
            <a:off x="9782159" y="3543437"/>
            <a:ext cx="1614277" cy="2095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xmlns="" id="{59CC24C2-84C3-4BFF-AC2E-3987E392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КОДЕКС 2015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A8B98019-F49C-4F56-92EB-E1584DA83F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FE09DC49-3A71-486C-905F-9A3D2B10847D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2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47" y="4704101"/>
            <a:ext cx="1012771" cy="13088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8" name="Picture 14" descr="C:\Users\ЛогиноваВ.В\Desktop\КАРТИНКИ\ТИаркео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174" y="4704101"/>
            <a:ext cx="1000883" cy="13026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603" y="4711156"/>
            <a:ext cx="1007934" cy="13026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Объект 2"/>
          <p:cNvSpPr txBox="1">
            <a:spLocks/>
          </p:cNvSpPr>
          <p:nvPr/>
        </p:nvSpPr>
        <p:spPr>
          <a:xfrm>
            <a:off x="3683732" y="4188539"/>
            <a:ext cx="4824536" cy="307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800" b="1" dirty="0"/>
              <a:t> Международные стандарты(МС)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101" y="4713456"/>
            <a:ext cx="993609" cy="12839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488" y="4704101"/>
            <a:ext cx="992900" cy="12839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2" name="Picture 2" descr="Image result for code compliance standard">
            <a:extLst>
              <a:ext uri="{FF2B5EF4-FFF2-40B4-BE49-F238E27FC236}">
                <a16:creationId xmlns:a16="http://schemas.microsoft.com/office/drawing/2014/main" xmlns="" id="{CC98B3A8-A779-41C6-B80D-3607B456E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478" y="4704101"/>
            <a:ext cx="1020751" cy="131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EAD674F-5F26-4CE4-A352-F426A93C1E32}"/>
              </a:ext>
            </a:extLst>
          </p:cNvPr>
          <p:cNvSpPr/>
          <p:nvPr/>
        </p:nvSpPr>
        <p:spPr>
          <a:xfrm>
            <a:off x="7039477" y="4711156"/>
            <a:ext cx="1020751" cy="1302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xmlns="" id="{59CC24C2-84C3-4BFF-AC2E-3987E392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КОДЕКС 20</a:t>
            </a:r>
            <a:r>
              <a:rPr lang="en-US" altLang="ru-RU" sz="2800" b="1" dirty="0">
                <a:solidFill>
                  <a:srgbClr val="002060"/>
                </a:solidFill>
              </a:rPr>
              <a:t>21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A8B98019-F49C-4F56-92EB-E1584DA83F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FE09DC49-3A71-486C-905F-9A3D2B10847D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pic>
        <p:nvPicPr>
          <p:cNvPr id="4" name="Picture 2" descr="Image result for world anti-doping code 2021">
            <a:extLst>
              <a:ext uri="{FF2B5EF4-FFF2-40B4-BE49-F238E27FC236}">
                <a16:creationId xmlns:a16="http://schemas.microsoft.com/office/drawing/2014/main" xmlns="" id="{EED9D8A7-30CB-476B-A390-36E083030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923" y="1585168"/>
            <a:ext cx="1714489" cy="221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5448CCB-2CD2-4AAC-AB6E-C75B36672E6B}"/>
              </a:ext>
            </a:extLst>
          </p:cNvPr>
          <p:cNvSpPr/>
          <p:nvPr/>
        </p:nvSpPr>
        <p:spPr>
          <a:xfrm>
            <a:off x="5073923" y="1594282"/>
            <a:ext cx="1744126" cy="22195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F4D70D0-F258-4F6F-ACF8-D36EF64CAC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23623" y="3669055"/>
            <a:ext cx="1785504" cy="2333786"/>
          </a:xfrm>
          <a:prstGeom prst="rect">
            <a:avLst/>
          </a:prstGeom>
        </p:spPr>
      </p:pic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61E27517-2E09-411C-B405-9A3649B8CD47}"/>
              </a:ext>
            </a:extLst>
          </p:cNvPr>
          <p:cNvSpPr/>
          <p:nvPr/>
        </p:nvSpPr>
        <p:spPr>
          <a:xfrm>
            <a:off x="8429646" y="3787200"/>
            <a:ext cx="1513343" cy="22195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F3269FF-F486-42ED-9287-54F1D01DC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77989" y="3706783"/>
            <a:ext cx="1831506" cy="2380370"/>
          </a:xfrm>
          <a:prstGeom prst="rect">
            <a:avLst/>
          </a:prstGeom>
        </p:spPr>
      </p:pic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8C3A610F-B971-4CDD-9EB3-39397997A3DD}"/>
              </a:ext>
            </a:extLst>
          </p:cNvPr>
          <p:cNvSpPr/>
          <p:nvPr/>
        </p:nvSpPr>
        <p:spPr>
          <a:xfrm>
            <a:off x="10149503" y="3794256"/>
            <a:ext cx="1513343" cy="22195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C67F70BD-6A0E-4A49-B2C0-6E59F56486AA}"/>
              </a:ext>
            </a:extLst>
          </p:cNvPr>
          <p:cNvSpPr txBox="1"/>
          <p:nvPr/>
        </p:nvSpPr>
        <p:spPr>
          <a:xfrm>
            <a:off x="8448489" y="6094288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Стандарт по образованию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DF580849-22D1-43E8-AE21-F6BE873F1595}"/>
              </a:ext>
            </a:extLst>
          </p:cNvPr>
          <p:cNvSpPr txBox="1"/>
          <p:nvPr/>
        </p:nvSpPr>
        <p:spPr>
          <a:xfrm>
            <a:off x="10168346" y="6006736"/>
            <a:ext cx="14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Стандарт по обработке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343790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КОДЕКС 20</a:t>
            </a:r>
            <a:r>
              <a:rPr lang="en-US" altLang="ru-RU" sz="2800" b="1" dirty="0">
                <a:solidFill>
                  <a:srgbClr val="002060"/>
                </a:solidFill>
              </a:rPr>
              <a:t>21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306E859-4EA5-0A45-9F96-64985F2F19E5}"/>
              </a:ext>
            </a:extLst>
          </p:cNvPr>
          <p:cNvSpPr txBox="1"/>
          <p:nvPr/>
        </p:nvSpPr>
        <p:spPr>
          <a:xfrm>
            <a:off x="451440" y="2009523"/>
            <a:ext cx="108166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Операционная независимость НАДО (включая органы управления)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Политика о конфликте интересов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051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КОДЕКС 20</a:t>
            </a:r>
            <a:r>
              <a:rPr lang="en-US" altLang="ru-RU" sz="2800" b="1" dirty="0">
                <a:solidFill>
                  <a:srgbClr val="002060"/>
                </a:solidFill>
              </a:rPr>
              <a:t>21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306E859-4EA5-0A45-9F96-64985F2F19E5}"/>
              </a:ext>
            </a:extLst>
          </p:cNvPr>
          <p:cNvSpPr txBox="1"/>
          <p:nvPr/>
        </p:nvSpPr>
        <p:spPr>
          <a:xfrm>
            <a:off x="451440" y="1603169"/>
            <a:ext cx="108166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Новая статья 2.11 в защиту лиц, сообщающих о нарушениях антидопинговых правил и несоответствий Кодексу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Санкции за нарушение условий временного отстранения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Увеличение срока спортивной дисквалификации по статье 2.9 «Соучастие»       </a:t>
            </a:r>
            <a:r>
              <a:rPr lang="ru-RU" sz="2400" dirty="0">
                <a:solidFill>
                  <a:srgbClr val="C00000"/>
                </a:solidFill>
              </a:rPr>
              <a:t>2 - 4 года</a:t>
            </a:r>
            <a:r>
              <a:rPr lang="ru-RU" sz="2400" dirty="0"/>
              <a:t> -</a:t>
            </a:r>
            <a:r>
              <a:rPr lang="en-US" sz="2400" dirty="0"/>
              <a:t>&gt;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2 – пожизненная дисквалификация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Дополнительные санкции за предоставление ложных документов или дачу ложных показаний в процессе обработки результатов и слушаний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Гибкость при вынесении санкций несовершеннолетним спортсменам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706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КОДЕКС 20</a:t>
            </a:r>
            <a:r>
              <a:rPr lang="en-US" altLang="ru-RU" sz="2800" b="1" dirty="0">
                <a:solidFill>
                  <a:srgbClr val="002060"/>
                </a:solidFill>
              </a:rPr>
              <a:t>21</a:t>
            </a:r>
            <a:endParaRPr lang="ru-RU" alt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CBDCC1D-B7AE-A243-978D-DF13D9E3783D}"/>
              </a:ext>
            </a:extLst>
          </p:cNvPr>
          <p:cNvSpPr txBox="1"/>
          <p:nvPr/>
        </p:nvSpPr>
        <p:spPr>
          <a:xfrm>
            <a:off x="451440" y="1603169"/>
            <a:ext cx="108166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Введение новой категории спортсменов: «спортсмены-любители»	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Изменение определения «соревновательный период»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Ст. 10.11 - необходимость механизмов перераспределения конфискованных призовых в пользу чистых спортсменов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Постоянный и беспрепятственный доступ ВАДА к пробам и базам данных – собственности ВАДА (ст. 6.8)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Дополнения к ст. 22 – обязанностям правительств стран-участников Конвенции ЮНЕСКО (касательно препятствия доступу ВАДА к пробам и базам лабораторий и информации, имеющейся у Подписантов Кодекса)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7837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МС по тестированию и расследованиям. Тестирование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C08FF5A-7129-204F-853C-AAD26276B82A}"/>
              </a:ext>
            </a:extLst>
          </p:cNvPr>
          <p:cNvSpPr txBox="1"/>
          <p:nvPr/>
        </p:nvSpPr>
        <p:spPr>
          <a:xfrm>
            <a:off x="451440" y="1603169"/>
            <a:ext cx="108166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Два новых определения: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ru-RU" sz="2400" dirty="0"/>
              <a:t>координатор процесса допинг-контроля</a:t>
            </a:r>
          </a:p>
          <a:p>
            <a:pPr marL="1200150" lvl="2" indent="-285750">
              <a:buFont typeface="Wingdings" pitchFamily="2" charset="2"/>
              <a:buChar char="Ø"/>
            </a:pPr>
            <a:r>
              <a:rPr lang="ru-RU" sz="2400" dirty="0"/>
              <a:t>тестирующая организация	</a:t>
            </a:r>
          </a:p>
          <a:p>
            <a:pPr lvl="2"/>
            <a:r>
              <a:rPr lang="ru-RU" sz="2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Последствия некорректного предоставления данных для спортсменов в пулах, а также команд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Запрет алкоголя на пункте допинг-контроля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Предоставление копий протоколов на электронных носителях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Возможность использования оборудования различных производителей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4600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МС по тестированию и расследованиям. Расследования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6053CC3-1EB7-904B-94D5-9A5BD6272C3C}"/>
              </a:ext>
            </a:extLst>
          </p:cNvPr>
          <p:cNvSpPr/>
          <p:nvPr/>
        </p:nvSpPr>
        <p:spPr>
          <a:xfrm>
            <a:off x="295339" y="1800882"/>
            <a:ext cx="98708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Разработка и внедрение антидопинговыми организациями политик для стимулирования и содействия в работе с осведомителями в соответствие с Политикой ВАДА по работе с осведомителями</a:t>
            </a: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Добавлены обстоятельства для проведения расследования в отношении Неблагоприятных</a:t>
            </a:r>
            <a:r>
              <a:rPr lang="fr-FR" sz="2400" dirty="0">
                <a:solidFill>
                  <a:srgbClr val="212121"/>
                </a:solidFill>
              </a:rPr>
              <a:t> </a:t>
            </a:r>
            <a:r>
              <a:rPr lang="ru-RU" sz="2400" dirty="0">
                <a:solidFill>
                  <a:srgbClr val="212121"/>
                </a:solidFill>
              </a:rPr>
              <a:t>результатов анализа и иных нарушений антидопинговых правил</a:t>
            </a: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Предложено расширенное понимания целей расследования нарушений антидопинговых правил (пример:</a:t>
            </a:r>
            <a:r>
              <a:rPr lang="fr-FR" sz="2400" dirty="0">
                <a:solidFill>
                  <a:srgbClr val="212121"/>
                </a:solidFill>
              </a:rPr>
              <a:t> </a:t>
            </a:r>
            <a:r>
              <a:rPr lang="ru-RU" sz="2400" dirty="0">
                <a:solidFill>
                  <a:srgbClr val="212121"/>
                </a:solidFill>
              </a:rPr>
              <a:t>не только доказать вину, но и подтвердить невиновность и т.д.)</a:t>
            </a:r>
            <a:endParaRPr lang="ru-RU" sz="2400" b="0" i="0" u="none" strike="noStrike" dirty="0">
              <a:solidFill>
                <a:srgbClr val="21212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3803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5250" y="83550"/>
            <a:ext cx="1353429" cy="8352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F80B759-D446-4CD5-82E8-044850494C2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856" y="866523"/>
            <a:ext cx="11350869" cy="45719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3C4E909D-4EE3-4A53-A660-EADA03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39" y="600589"/>
            <a:ext cx="10972800" cy="1143000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002060"/>
                </a:solidFill>
              </a:rPr>
              <a:t>МС по Терапевтическому использованию (ТИ)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9EA1F46-CC15-B84F-9112-D96DF42CEBC6}"/>
              </a:ext>
            </a:extLst>
          </p:cNvPr>
          <p:cNvSpPr/>
          <p:nvPr/>
        </p:nvSpPr>
        <p:spPr>
          <a:xfrm>
            <a:off x="295339" y="1800882"/>
            <a:ext cx="98708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Уточнение критериев получения разрешений на ТИ</a:t>
            </a: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Ответственность антидопинговых организаций за процесс рассмотрения запросов на ТИ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Пояснения к процессу признания разрешений на ТИ</a:t>
            </a: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212121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12121"/>
                </a:solidFill>
              </a:rPr>
              <a:t>Новая ст. 6.3, согласно которой </a:t>
            </a:r>
            <a:r>
              <a:rPr lang="ru-RU" sz="2400" dirty="0"/>
              <a:t>спортсмен может подать запрос на ТИ только в одну антидопинговую организацию за раз по одному медицинскому состоянию. Также спортсмен не может иметь более одного разрешения на ТИ для одного и того же медицинского состояния за раз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ru-RU" sz="2400" b="0" i="0" u="none" strike="noStrike" dirty="0">
              <a:solidFill>
                <a:srgbClr val="21212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33031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335</Words>
  <Application>Microsoft Office PowerPoint</Application>
  <PresentationFormat>Широкоэкранный</PresentationFormat>
  <Paragraphs>114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Constantia</vt:lpstr>
      <vt:lpstr>Wingdings</vt:lpstr>
      <vt:lpstr>Тема Office</vt:lpstr>
      <vt:lpstr>Всемирный антидопинговый кодекс 2021  Международные стандарты</vt:lpstr>
      <vt:lpstr>КОДЕКС 2015</vt:lpstr>
      <vt:lpstr>КОДЕКС 2021</vt:lpstr>
      <vt:lpstr>КОДЕКС 2021</vt:lpstr>
      <vt:lpstr>КОДЕКС 2021</vt:lpstr>
      <vt:lpstr>КОДЕКС 2021</vt:lpstr>
      <vt:lpstr>МС по тестированию и расследованиям. Тестирование</vt:lpstr>
      <vt:lpstr>МС по тестированию и расследованиям. Расследования</vt:lpstr>
      <vt:lpstr>МС по Терапевтическому использованию (ТИ)</vt:lpstr>
      <vt:lpstr>МС по обработке результатов</vt:lpstr>
      <vt:lpstr>МС по образованию</vt:lpstr>
      <vt:lpstr>МС по соответствию подписавшихся сторон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Пахноцкая Маргарита Андреевна</dc:creator>
  <cp:lastModifiedBy>Lenovo</cp:lastModifiedBy>
  <cp:revision>129</cp:revision>
  <dcterms:created xsi:type="dcterms:W3CDTF">2017-03-17T08:47:41Z</dcterms:created>
  <dcterms:modified xsi:type="dcterms:W3CDTF">2023-06-23T07:12:03Z</dcterms:modified>
</cp:coreProperties>
</file>